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58" r:id="rId6"/>
    <p:sldId id="259" r:id="rId7"/>
    <p:sldId id="260" r:id="rId8"/>
    <p:sldId id="261" r:id="rId9"/>
    <p:sldId id="262" r:id="rId10"/>
    <p:sldId id="263" r:id="rId11"/>
    <p:sldId id="267" r:id="rId12"/>
    <p:sldId id="268" r:id="rId13"/>
    <p:sldId id="264" r:id="rId14"/>
    <p:sldId id="265" r:id="rId15"/>
    <p:sldId id="266" r:id="rId16"/>
    <p:sldId id="269" r:id="rId17"/>
    <p:sldId id="270" r:id="rId18"/>
    <p:sldId id="271" r:id="rId19"/>
    <p:sldId id="272" r:id="rId20"/>
    <p:sldId id="273" r:id="rId21"/>
    <p:sldId id="274" r:id="rId22"/>
    <p:sldId id="275" r:id="rId2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92" autoAdjust="0"/>
  </p:normalViewPr>
  <p:slideViewPr>
    <p:cSldViewPr>
      <p:cViewPr varScale="1">
        <p:scale>
          <a:sx n="74" d="100"/>
          <a:sy n="74" d="100"/>
        </p:scale>
        <p:origin x="582"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t>5/1/2018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t>5/1/2018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smtClean="0"/>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209051-6E81-43E8-9099-FF6A0C3DCFE8}" type="datetime1">
              <a:rPr lang="en-US"/>
              <a:t>5/1/2018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CEAB04-7709-4C1E-A61A-74684A0170FC}" type="datetime1">
              <a:rPr lang="en-US"/>
              <a:t>5/1/2018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79BD0D-E0B1-4CED-AC65-708AC79EB9CD}" type="datetime1">
              <a:rPr lang="en-US"/>
              <a:t>5/1/2018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C3EA6D-DF0B-4D4B-B359-5F1D1D0E30A4}" type="datetime1">
              <a:rPr lang="en-US"/>
              <a:t>5/1/2018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EDB99-15BC-4479-BAC5-1E502E66917A}" type="datetime1">
              <a:rPr lang="en-US"/>
              <a:t>5/1/2018</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p>
            <a:r>
              <a:rPr lang="en-US" smtClean="0"/>
              <a:t>Click to edit Master title style</a:t>
            </a:r>
            <a:endParaRPr/>
          </a:p>
        </p:txBody>
      </p:sp>
      <p:sp>
        <p:nvSpPr>
          <p:cNvPr id="3" name="Content Placeholder 2"/>
          <p:cNvSpPr>
            <a:spLocks noGrp="1"/>
          </p:cNvSpPr>
          <p:nvPr>
            <p:ph sz="half" idx="1"/>
          </p:nvPr>
        </p:nvSpPr>
        <p:spPr>
          <a:xfrm>
            <a:off x="1141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067C2A3-CD19-48AB-9F64-ECCF75182EDD}" type="datetime1">
              <a:rPr lang="en-US"/>
              <a:t>5/1/2018</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41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141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094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63E8C1-7C87-4705-AB97-8CD17D208E3F}" type="datetime1">
              <a:rPr lang="en-US"/>
              <a:t>5/1/2018</a:t>
            </a:fld>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20C624E-DF92-4841-B9B9-DD11AA239B85}" type="datetime1">
              <a:rPr lang="en-US"/>
              <a:t>5/1/2018</a:t>
            </a:fld>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FBDA3AE1-4360-4D5B-BDBC-656B872DD533}" type="datetime1">
              <a:rPr lang="en-US"/>
              <a:t>5/1/2018</a:t>
            </a:fld>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0990708-46A4-4851-883E-8DFB8939107E}" type="datetime1">
              <a:rPr lang="en-US"/>
              <a:t>5/1/2018</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E88EFFC-86AE-4294-A319-CAFC2651994B}" type="datetime1">
              <a:rPr lang="en-US"/>
              <a:t>5/1/2018</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r>
              <a:rPr lang="en-US" dirty="0"/>
              <a:t>Add a footer</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5/1/2018</a:t>
            </a:fld>
            <a:endParaRPr dirty="0"/>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anose="020F0502020204030204" pitchFamily="34" charset="0"/>
              </a:rPr>
              <a:t>The Discipline of Fasting</a:t>
            </a:r>
            <a:endParaRPr lang="en-US" dirty="0">
              <a:latin typeface="Calibri" panose="020F0502020204030204" pitchFamily="34" charset="0"/>
            </a:endParaRPr>
          </a:p>
        </p:txBody>
      </p:sp>
      <p:sp>
        <p:nvSpPr>
          <p:cNvPr id="3" name="Subtitle 2"/>
          <p:cNvSpPr>
            <a:spLocks noGrp="1"/>
          </p:cNvSpPr>
          <p:nvPr>
            <p:ph type="subTitle" idx="1"/>
          </p:nvPr>
        </p:nvSpPr>
        <p:spPr/>
        <p:txBody>
          <a:bodyPr>
            <a:normAutofit/>
          </a:bodyPr>
          <a:lstStyle/>
          <a:p>
            <a:r>
              <a:rPr lang="en-US" b="1" dirty="0" smtClean="0"/>
              <a:t>Encounter Service 5 May 2018 |</a:t>
            </a:r>
            <a:r>
              <a:rPr lang="en-US" sz="2400" b="1" dirty="0" smtClean="0"/>
              <a:t>Cecil Ang</a:t>
            </a:r>
            <a:endParaRPr lang="en-US" sz="2400" b="1"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When can we fast?</a:t>
            </a:r>
            <a:endParaRPr lang="en-SG" dirty="0">
              <a:latin typeface="Calibri" panose="020F0502020204030204" pitchFamily="34" charset="0"/>
            </a:endParaRPr>
          </a:p>
        </p:txBody>
      </p:sp>
      <p:sp>
        <p:nvSpPr>
          <p:cNvPr id="3" name="Content Placeholder 2"/>
          <p:cNvSpPr>
            <a:spLocks noGrp="1"/>
          </p:cNvSpPr>
          <p:nvPr>
            <p:ph idx="1"/>
          </p:nvPr>
        </p:nvSpPr>
        <p:spPr>
          <a:xfrm>
            <a:off x="1218883" y="1600200"/>
            <a:ext cx="9751060" cy="4997152"/>
          </a:xfrm>
        </p:spPr>
        <p:txBody>
          <a:bodyPr>
            <a:normAutofit fontScale="92500" lnSpcReduction="20000"/>
          </a:bodyPr>
          <a:lstStyle/>
          <a:p>
            <a:pPr marL="0" indent="0">
              <a:buNone/>
            </a:pPr>
            <a:r>
              <a:rPr lang="en-SG" dirty="0">
                <a:latin typeface="Calibri" panose="020F0502020204030204" pitchFamily="34" charset="0"/>
              </a:rPr>
              <a:t>If given a choice, fast on a </a:t>
            </a:r>
            <a:r>
              <a:rPr lang="en-SG" dirty="0" smtClean="0">
                <a:latin typeface="Calibri" panose="020F0502020204030204" pitchFamily="34" charset="0"/>
              </a:rPr>
              <a:t>day(s) </a:t>
            </a:r>
            <a:r>
              <a:rPr lang="en-SG" dirty="0">
                <a:latin typeface="Calibri" panose="020F0502020204030204" pitchFamily="34" charset="0"/>
              </a:rPr>
              <a:t>when your work load is lighter.  Getting too few hours of sleep, working strenuously for long hours, or running all over without a moment to spare makes fasting difficult.  </a:t>
            </a:r>
            <a:endParaRPr lang="en-SG" dirty="0" smtClean="0">
              <a:latin typeface="Calibri" panose="020F0502020204030204" pitchFamily="34" charset="0"/>
            </a:endParaRPr>
          </a:p>
          <a:p>
            <a:pPr marL="0" indent="0">
              <a:buNone/>
            </a:pPr>
            <a:r>
              <a:rPr lang="en-SG" dirty="0">
                <a:latin typeface="Calibri" panose="020F0502020204030204" pitchFamily="34" charset="0"/>
              </a:rPr>
              <a:t>Types of fast mentioned in the Bible</a:t>
            </a:r>
          </a:p>
          <a:p>
            <a:pPr lvl="0"/>
            <a:r>
              <a:rPr lang="en-SG" dirty="0">
                <a:latin typeface="Calibri" panose="020F0502020204030204" pitchFamily="34" charset="0"/>
              </a:rPr>
              <a:t>1-day e.g. day of Atonement </a:t>
            </a:r>
            <a:r>
              <a:rPr lang="en-SG" dirty="0" smtClean="0">
                <a:latin typeface="Calibri" panose="020F0502020204030204" pitchFamily="34" charset="0"/>
              </a:rPr>
              <a:t>(Lev 23:27-28)</a:t>
            </a:r>
            <a:endParaRPr lang="en-SG" dirty="0">
              <a:latin typeface="Calibri" panose="020F0502020204030204" pitchFamily="34" charset="0"/>
            </a:endParaRPr>
          </a:p>
          <a:p>
            <a:pPr lvl="0"/>
            <a:r>
              <a:rPr lang="en-SG" dirty="0">
                <a:latin typeface="Calibri" panose="020F0502020204030204" pitchFamily="34" charset="0"/>
              </a:rPr>
              <a:t>3-day e.g. Esther &amp; the Jews (Est 6:16)</a:t>
            </a:r>
          </a:p>
          <a:p>
            <a:pPr lvl="0"/>
            <a:r>
              <a:rPr lang="en-SG" dirty="0">
                <a:latin typeface="Calibri" panose="020F0502020204030204" pitchFamily="34" charset="0"/>
              </a:rPr>
              <a:t>7-day e.g. mourning over Saul &amp; his sons (1 Sam 31:13)</a:t>
            </a:r>
          </a:p>
          <a:p>
            <a:pPr lvl="0"/>
            <a:r>
              <a:rPr lang="en-SG" dirty="0">
                <a:latin typeface="Calibri" panose="020F0502020204030204" pitchFamily="34" charset="0"/>
              </a:rPr>
              <a:t>21-day e.g. Daniel (</a:t>
            </a:r>
            <a:r>
              <a:rPr lang="en-SG">
                <a:latin typeface="Calibri" panose="020F0502020204030204" pitchFamily="34" charset="0"/>
              </a:rPr>
              <a:t>Dan </a:t>
            </a:r>
            <a:r>
              <a:rPr lang="en-SG" smtClean="0">
                <a:latin typeface="Calibri" panose="020F0502020204030204" pitchFamily="34" charset="0"/>
              </a:rPr>
              <a:t>10:2-3,12-14)</a:t>
            </a:r>
            <a:endParaRPr lang="en-SG" dirty="0">
              <a:latin typeface="Calibri" panose="020F0502020204030204" pitchFamily="34" charset="0"/>
            </a:endParaRPr>
          </a:p>
          <a:p>
            <a:pPr lvl="0"/>
            <a:r>
              <a:rPr lang="en-SG" dirty="0">
                <a:latin typeface="Calibri" panose="020F0502020204030204" pitchFamily="34" charset="0"/>
              </a:rPr>
              <a:t>40-day e.g. Elijah (1 Kg 19:8)</a:t>
            </a:r>
          </a:p>
          <a:p>
            <a:pPr lvl="0"/>
            <a:r>
              <a:rPr lang="en-SG" dirty="0">
                <a:latin typeface="Calibri" panose="020F0502020204030204" pitchFamily="34" charset="0"/>
              </a:rPr>
              <a:t>Emergency such as a national crisis e.g. King Jehoshaphat (2 </a:t>
            </a:r>
            <a:r>
              <a:rPr lang="en-SG" dirty="0" err="1">
                <a:latin typeface="Calibri" panose="020F0502020204030204" pitchFamily="34" charset="0"/>
              </a:rPr>
              <a:t>Chron</a:t>
            </a:r>
            <a:r>
              <a:rPr lang="en-SG" dirty="0">
                <a:latin typeface="Calibri" panose="020F0502020204030204" pitchFamily="34" charset="0"/>
              </a:rPr>
              <a:t> 20:1-4)</a:t>
            </a:r>
          </a:p>
          <a:p>
            <a:pPr marL="0" indent="0">
              <a:buNone/>
            </a:pPr>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719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Where can we fast?</a:t>
            </a:r>
            <a:endParaRPr lang="en-SG" dirty="0">
              <a:latin typeface="Calibri" panose="020F0502020204030204" pitchFamily="34" charset="0"/>
            </a:endParaRPr>
          </a:p>
        </p:txBody>
      </p:sp>
      <p:sp>
        <p:nvSpPr>
          <p:cNvPr id="3" name="Content Placeholder 2"/>
          <p:cNvSpPr>
            <a:spLocks noGrp="1"/>
          </p:cNvSpPr>
          <p:nvPr>
            <p:ph idx="1"/>
          </p:nvPr>
        </p:nvSpPr>
        <p:spPr>
          <a:xfrm>
            <a:off x="1218883" y="1463899"/>
            <a:ext cx="9751060" cy="4572000"/>
          </a:xfrm>
        </p:spPr>
        <p:txBody>
          <a:bodyPr>
            <a:normAutofit/>
          </a:bodyPr>
          <a:lstStyle/>
          <a:p>
            <a:pPr lvl="0"/>
            <a:r>
              <a:rPr lang="en-SG" dirty="0">
                <a:latin typeface="Calibri" panose="020F0502020204030204" pitchFamily="34" charset="0"/>
              </a:rPr>
              <a:t>A place where you can get a good supply of water and find time to be alone with God</a:t>
            </a:r>
          </a:p>
          <a:p>
            <a:pPr lvl="0"/>
            <a:r>
              <a:rPr lang="en-SG" dirty="0">
                <a:latin typeface="Calibri" panose="020F0502020204030204" pitchFamily="34" charset="0"/>
              </a:rPr>
              <a:t>Preferably in a place away from food temptations such as kitchen, pantry or </a:t>
            </a:r>
            <a:r>
              <a:rPr lang="en-SG" dirty="0" smtClean="0">
                <a:latin typeface="Calibri" panose="020F0502020204030204" pitchFamily="34" charset="0"/>
              </a:rPr>
              <a:t>where cookbooks are around</a:t>
            </a:r>
            <a:endParaRPr lang="en-SG" dirty="0">
              <a:latin typeface="Calibri" panose="020F0502020204030204" pitchFamily="34" charset="0"/>
            </a:endParaRPr>
          </a:p>
          <a:p>
            <a:pPr lvl="0"/>
            <a:r>
              <a:rPr lang="en-SG" dirty="0">
                <a:latin typeface="Calibri" panose="020F0502020204030204" pitchFamily="34" charset="0"/>
              </a:rPr>
              <a:t>Exercise lightly while fasting to help you breathe well and aid in the cleansing process</a:t>
            </a:r>
          </a:p>
          <a:p>
            <a:pPr lvl="0"/>
            <a:r>
              <a:rPr lang="en-SG" dirty="0">
                <a:latin typeface="Calibri" panose="020F0502020204030204" pitchFamily="34" charset="0"/>
              </a:rPr>
              <a:t>Be very cautious about taking a sauna or a hot Jacuzzi as they can weaken you further</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46826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lvl="0"/>
            <a:r>
              <a:rPr lang="en-SG" dirty="0">
                <a:latin typeface="Calibri" panose="020F0502020204030204" pitchFamily="34" charset="0"/>
              </a:rPr>
              <a:t>Seek the Lord whether He wants you to go on a fast and for how long.  </a:t>
            </a:r>
          </a:p>
          <a:p>
            <a:pPr lvl="0"/>
            <a:r>
              <a:rPr lang="en-SG" dirty="0">
                <a:latin typeface="Calibri" panose="020F0502020204030204" pitchFamily="34" charset="0"/>
              </a:rPr>
              <a:t>If you’re fasting for the first time, start by skipping a meal and then building up to a full day or more fast.  Abstain from solid food but drink liquids.  You may also consider going on a partial fast (Daniel) instead.  </a:t>
            </a:r>
          </a:p>
          <a:p>
            <a:pPr lvl="0"/>
            <a:r>
              <a:rPr lang="en-SG" dirty="0">
                <a:latin typeface="Calibri" panose="020F0502020204030204" pitchFamily="34" charset="0"/>
              </a:rPr>
              <a:t>Water is the best, since soft drinks ‘poison’ the digestive system and inhibit the purifying process, while coffee and tea stimulate the nervous system.  Squeeze a few drops of fresh lemon juice into your water if bad breath is a problem. Consider drinking warm water if you feel cold.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3027742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lvl="0"/>
            <a:r>
              <a:rPr lang="en-SG" dirty="0">
                <a:latin typeface="Calibri" panose="020F0502020204030204" pitchFamily="34" charset="0"/>
              </a:rPr>
              <a:t>Do not take vitamins or medication while fasting, unless you absolutely must.  Pills of any kind on an empty stomach are not good for you.  </a:t>
            </a:r>
          </a:p>
          <a:p>
            <a:pPr lvl="0"/>
            <a:r>
              <a:rPr lang="en-SG" dirty="0">
                <a:latin typeface="Calibri" panose="020F0502020204030204" pitchFamily="34" charset="0"/>
              </a:rPr>
              <a:t>Limit your activity and exercise moderately.  Rest as much as your schedule allows.  </a:t>
            </a:r>
          </a:p>
          <a:p>
            <a:pPr lvl="0"/>
            <a:r>
              <a:rPr lang="en-SG" dirty="0">
                <a:latin typeface="Calibri" panose="020F0502020204030204" pitchFamily="34" charset="0"/>
              </a:rPr>
              <a:t>Set aside specific and significant time to worship and seek God.  Use the </a:t>
            </a:r>
            <a:r>
              <a:rPr lang="en-SG" b="1" dirty="0">
                <a:latin typeface="Calibri" panose="020F0502020204030204" pitchFamily="34" charset="0"/>
              </a:rPr>
              <a:t>ACTS</a:t>
            </a:r>
            <a:r>
              <a:rPr lang="en-SG" dirty="0">
                <a:latin typeface="Calibri" panose="020F0502020204030204" pitchFamily="34" charset="0"/>
              </a:rPr>
              <a:t> model of communication with God.  Take time to listen (read &amp; meditate on God’s Word) with a pen and notebook by your side.  Monitor the inward attitude of your heart and don’t call attention to what you’re doing unless absolutely necessary.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52862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lvl="0"/>
            <a:r>
              <a:rPr lang="en-SG" dirty="0">
                <a:latin typeface="Calibri" panose="020F0502020204030204" pitchFamily="34" charset="0"/>
              </a:rPr>
              <a:t>The first 3 days are usually the most difficult in terms of physical discomfort and hunger pains as the body is beginning to rid itself of the toxins that have built up over years of poor eating habits.  This is the reason for the coating on the tongue and bad breath.</a:t>
            </a:r>
          </a:p>
          <a:p>
            <a:pPr lvl="0"/>
            <a:r>
              <a:rPr lang="en-SG" dirty="0">
                <a:latin typeface="Calibri" panose="020F0502020204030204" pitchFamily="34" charset="0"/>
              </a:rPr>
              <a:t>Headaches are especially common to those new to fasting and have mistreated your body with processed food or if you regularly have caffeine drinks like tea, coffee and soft drinks.  They are a sign that the body is trying to release something impure.  Once the poison is out of the system, the headache will go away.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322377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lvl="0"/>
            <a:r>
              <a:rPr lang="en-SG" dirty="0">
                <a:latin typeface="Calibri" panose="020F0502020204030204" pitchFamily="34" charset="0"/>
              </a:rPr>
              <a:t>Nausea and occasional vomiting accompany the fasts of very toxic people.  It is a sign that there are things in the stomach that need to come out.  This is a natural way for the body to rid itself of what it doesn’t need.  Drinking a very warm cup of peppermint herbal tea will help a great deal.  </a:t>
            </a:r>
          </a:p>
          <a:p>
            <a:pPr lvl="0"/>
            <a:r>
              <a:rPr lang="en-SG" dirty="0">
                <a:latin typeface="Calibri" panose="020F0502020204030204" pitchFamily="34" charset="0"/>
              </a:rPr>
              <a:t>Weakness, dizziness or light-headedness are common and there’s no reason to be alarmed by these symptoms unless </a:t>
            </a:r>
            <a:r>
              <a:rPr lang="en-SG" dirty="0" smtClean="0">
                <a:latin typeface="Calibri" panose="020F0502020204030204" pitchFamily="34" charset="0"/>
              </a:rPr>
              <a:t>they </a:t>
            </a:r>
            <a:r>
              <a:rPr lang="en-SG" dirty="0">
                <a:latin typeface="Calibri" panose="020F0502020204030204" pitchFamily="34" charset="0"/>
              </a:rPr>
              <a:t>are extremely unbearable, at which time you should call off the fast.  </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2640579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lvl="0"/>
            <a:r>
              <a:rPr lang="en-SG" dirty="0" smtClean="0">
                <a:latin typeface="Calibri" panose="020F0502020204030204" pitchFamily="34" charset="0"/>
              </a:rPr>
              <a:t>For </a:t>
            </a:r>
            <a:r>
              <a:rPr lang="en-SG" dirty="0">
                <a:latin typeface="Calibri" panose="020F0502020204030204" pitchFamily="34" charset="0"/>
              </a:rPr>
              <a:t>a 24-hour fast (1–day) i.e. skip 2 meals such as dinner &amp; breakfast.  Drink fresh fruit juices.  Attempt this once a week for several weeks.  After 2 to 3 weeks, you are prepared to attempt a normal fast of 24 hours by drinking plenty of water only.   </a:t>
            </a:r>
            <a:endParaRPr lang="en-SG" dirty="0" smtClean="0">
              <a:latin typeface="Calibri" panose="020F0502020204030204" pitchFamily="34" charset="0"/>
            </a:endParaRPr>
          </a:p>
          <a:p>
            <a:r>
              <a:rPr lang="en-SG" dirty="0">
                <a:latin typeface="Calibri" panose="020F0502020204030204" pitchFamily="34" charset="0"/>
              </a:rPr>
              <a:t>Break your fast with light meal of fresh fruits &amp; vegetables; no more than 3 different foods at once.</a:t>
            </a:r>
          </a:p>
          <a:p>
            <a:pPr marL="0" lvl="0" indent="0">
              <a:buNone/>
            </a:pPr>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418413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SG" dirty="0" err="1">
                <a:latin typeface="Calibri" panose="020F0502020204030204" pitchFamily="34" charset="0"/>
              </a:rPr>
              <a:t>Dr.</a:t>
            </a:r>
            <a:r>
              <a:rPr lang="en-SG" dirty="0">
                <a:latin typeface="Calibri" panose="020F0502020204030204" pitchFamily="34" charset="0"/>
              </a:rPr>
              <a:t> Julio C. </a:t>
            </a:r>
            <a:r>
              <a:rPr lang="en-SG" dirty="0" err="1">
                <a:latin typeface="Calibri" panose="020F0502020204030204" pitchFamily="34" charset="0"/>
              </a:rPr>
              <a:t>Ruibal</a:t>
            </a:r>
            <a:r>
              <a:rPr lang="en-SG" dirty="0">
                <a:latin typeface="Calibri" panose="020F0502020204030204" pitchFamily="34" charset="0"/>
              </a:rPr>
              <a:t> – a nutritionist, pastor, and specialist in fasting and prayer – suggests a daily schedule and list of juices you may find useful and satisfying. Modify this schedule and the drinks you take to suit your circumstances and tastes.</a:t>
            </a:r>
          </a:p>
          <a:p>
            <a:pPr marL="0" indent="0">
              <a:buNone/>
            </a:pPr>
            <a:r>
              <a:rPr lang="en-SG" i="1" dirty="0">
                <a:latin typeface="Calibri" panose="020F0502020204030204" pitchFamily="34" charset="0"/>
              </a:rPr>
              <a:t>5 a.m. - 8 a.m.</a:t>
            </a:r>
            <a:endParaRPr lang="en-SG" dirty="0">
              <a:latin typeface="Calibri" panose="020F0502020204030204" pitchFamily="34" charset="0"/>
            </a:endParaRPr>
          </a:p>
          <a:p>
            <a:pPr lvl="0"/>
            <a:r>
              <a:rPr lang="en-SG" dirty="0">
                <a:latin typeface="Calibri" panose="020F0502020204030204" pitchFamily="34" charset="0"/>
              </a:rPr>
              <a:t>Fruit juices, preferably freshly squeezed or blended and diluted in 50 percent distilled water if the fruit is </a:t>
            </a:r>
            <a:r>
              <a:rPr lang="en-SG" dirty="0" smtClean="0">
                <a:latin typeface="Calibri" panose="020F0502020204030204" pitchFamily="34" charset="0"/>
              </a:rPr>
              <a:t>acidic. </a:t>
            </a:r>
            <a:r>
              <a:rPr lang="en-SG" dirty="0">
                <a:latin typeface="Calibri" panose="020F0502020204030204" pitchFamily="34" charset="0"/>
              </a:rPr>
              <a:t>Apple, pear, grapefruit, papaya, watermelon, or other fruit juices are generally preferred. If you cannot do your own juicing, buy juices without sugar or additives.</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0239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How do we go about fasting?</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SG" i="1" dirty="0">
                <a:latin typeface="Calibri" panose="020F0502020204030204" pitchFamily="34" charset="0"/>
              </a:rPr>
              <a:t>10:30 a.m. - noon</a:t>
            </a:r>
            <a:endParaRPr lang="en-SG" dirty="0">
              <a:latin typeface="Calibri" panose="020F0502020204030204" pitchFamily="34" charset="0"/>
            </a:endParaRPr>
          </a:p>
          <a:p>
            <a:pPr lvl="0"/>
            <a:r>
              <a:rPr lang="en-SG" dirty="0">
                <a:latin typeface="Calibri" panose="020F0502020204030204" pitchFamily="34" charset="0"/>
              </a:rPr>
              <a:t>Fresh vegetable juice made from lettuce, celery, and carrots in three equal parts.</a:t>
            </a:r>
          </a:p>
          <a:p>
            <a:pPr marL="0" indent="0">
              <a:buNone/>
            </a:pPr>
            <a:r>
              <a:rPr lang="en-SG" i="1" dirty="0">
                <a:latin typeface="Calibri" panose="020F0502020204030204" pitchFamily="34" charset="0"/>
              </a:rPr>
              <a:t>2:30 p.m. - 4 p.m.</a:t>
            </a:r>
            <a:endParaRPr lang="en-SG" dirty="0">
              <a:latin typeface="Calibri" panose="020F0502020204030204" pitchFamily="34" charset="0"/>
            </a:endParaRPr>
          </a:p>
          <a:p>
            <a:pPr lvl="0"/>
            <a:r>
              <a:rPr lang="en-SG" dirty="0">
                <a:latin typeface="Calibri" panose="020F0502020204030204" pitchFamily="34" charset="0"/>
              </a:rPr>
              <a:t>Herb tea with a drop of honey. Avoid black tea or any tea with caffeine.</a:t>
            </a:r>
          </a:p>
          <a:p>
            <a:pPr marL="0" indent="0">
              <a:buNone/>
            </a:pPr>
            <a:r>
              <a:rPr lang="en-SG" i="1" dirty="0">
                <a:latin typeface="Calibri" panose="020F0502020204030204" pitchFamily="34" charset="0"/>
              </a:rPr>
              <a:t>6 p.m. - 8:30 p.m.</a:t>
            </a:r>
            <a:endParaRPr lang="en-SG" dirty="0">
              <a:latin typeface="Calibri" panose="020F0502020204030204" pitchFamily="34" charset="0"/>
            </a:endParaRPr>
          </a:p>
          <a:p>
            <a:pPr lvl="0"/>
            <a:r>
              <a:rPr lang="en-SG" dirty="0">
                <a:latin typeface="Calibri" panose="020F0502020204030204" pitchFamily="34" charset="0"/>
              </a:rPr>
              <a:t>Broth made from boiling potatoes, celery, and carrots with no salt. After boiling about half an hour, pour the water into a container and drink it.</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13265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God’s Chosen Fast</a:t>
            </a:r>
            <a:endParaRPr lang="en-SG"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SG" baseline="30000" dirty="0">
                <a:latin typeface="Calibri" panose="020F0502020204030204" pitchFamily="34" charset="0"/>
              </a:rPr>
              <a:t>6</a:t>
            </a:r>
            <a:r>
              <a:rPr lang="en-SG" dirty="0">
                <a:latin typeface="Calibri" panose="020F0502020204030204" pitchFamily="34" charset="0"/>
              </a:rPr>
              <a:t> “Is not this the fast that I </a:t>
            </a:r>
            <a:r>
              <a:rPr lang="en-SG" dirty="0" smtClean="0">
                <a:latin typeface="Calibri" panose="020F0502020204030204" pitchFamily="34" charset="0"/>
              </a:rPr>
              <a:t>choose:</a:t>
            </a:r>
            <a:r>
              <a:rPr lang="en-SG" dirty="0">
                <a:latin typeface="Calibri" panose="020F0502020204030204" pitchFamily="34" charset="0"/>
              </a:rPr>
              <a:t> </a:t>
            </a:r>
            <a:r>
              <a:rPr lang="en-SG" dirty="0" smtClean="0">
                <a:latin typeface="Calibri" panose="020F0502020204030204" pitchFamily="34" charset="0"/>
              </a:rPr>
              <a:t>to </a:t>
            </a:r>
            <a:r>
              <a:rPr lang="en-SG" dirty="0">
                <a:latin typeface="Calibri" panose="020F0502020204030204" pitchFamily="34" charset="0"/>
              </a:rPr>
              <a:t>loose the bonds of </a:t>
            </a:r>
            <a:r>
              <a:rPr lang="en-SG" dirty="0" smtClean="0">
                <a:latin typeface="Calibri" panose="020F0502020204030204" pitchFamily="34" charset="0"/>
              </a:rPr>
              <a:t>wickedness,</a:t>
            </a:r>
            <a:r>
              <a:rPr lang="en-SG" dirty="0">
                <a:latin typeface="Calibri" panose="020F0502020204030204" pitchFamily="34" charset="0"/>
              </a:rPr>
              <a:t> </a:t>
            </a:r>
            <a:r>
              <a:rPr lang="en-SG" dirty="0" smtClean="0">
                <a:latin typeface="Calibri" panose="020F0502020204030204" pitchFamily="34" charset="0"/>
              </a:rPr>
              <a:t>to </a:t>
            </a:r>
            <a:r>
              <a:rPr lang="en-SG" dirty="0">
                <a:latin typeface="Calibri" panose="020F0502020204030204" pitchFamily="34" charset="0"/>
              </a:rPr>
              <a:t>undo the straps of the </a:t>
            </a:r>
            <a:r>
              <a:rPr lang="en-SG" dirty="0" smtClean="0">
                <a:latin typeface="Calibri" panose="020F0502020204030204" pitchFamily="34" charset="0"/>
              </a:rPr>
              <a:t>yoke, to </a:t>
            </a:r>
            <a:r>
              <a:rPr lang="en-SG" dirty="0">
                <a:latin typeface="Calibri" panose="020F0502020204030204" pitchFamily="34" charset="0"/>
              </a:rPr>
              <a:t>let the oppressed go </a:t>
            </a:r>
            <a:r>
              <a:rPr lang="en-SG" dirty="0" smtClean="0">
                <a:latin typeface="Calibri" panose="020F0502020204030204" pitchFamily="34" charset="0"/>
              </a:rPr>
              <a:t>free,</a:t>
            </a:r>
            <a:r>
              <a:rPr lang="en-SG" dirty="0">
                <a:latin typeface="Calibri" panose="020F0502020204030204" pitchFamily="34" charset="0"/>
              </a:rPr>
              <a:t> </a:t>
            </a:r>
            <a:r>
              <a:rPr lang="en-SG" dirty="0" smtClean="0">
                <a:latin typeface="Calibri" panose="020F0502020204030204" pitchFamily="34" charset="0"/>
              </a:rPr>
              <a:t>and </a:t>
            </a:r>
            <a:r>
              <a:rPr lang="en-SG" dirty="0">
                <a:latin typeface="Calibri" panose="020F0502020204030204" pitchFamily="34" charset="0"/>
              </a:rPr>
              <a:t>to break every yoke?</a:t>
            </a:r>
            <a:br>
              <a:rPr lang="en-SG" dirty="0">
                <a:latin typeface="Calibri" panose="020F0502020204030204" pitchFamily="34" charset="0"/>
              </a:rPr>
            </a:br>
            <a:r>
              <a:rPr lang="en-SG" baseline="30000" dirty="0">
                <a:latin typeface="Calibri" panose="020F0502020204030204" pitchFamily="34" charset="0"/>
              </a:rPr>
              <a:t>7</a:t>
            </a:r>
            <a:r>
              <a:rPr lang="en-SG" dirty="0">
                <a:latin typeface="Calibri" panose="020F0502020204030204" pitchFamily="34" charset="0"/>
              </a:rPr>
              <a:t> Is it not to share your bread with the </a:t>
            </a:r>
            <a:r>
              <a:rPr lang="en-SG" dirty="0" smtClean="0">
                <a:latin typeface="Calibri" panose="020F0502020204030204" pitchFamily="34" charset="0"/>
              </a:rPr>
              <a:t>hungry and </a:t>
            </a:r>
            <a:r>
              <a:rPr lang="en-SG" dirty="0">
                <a:latin typeface="Calibri" panose="020F0502020204030204" pitchFamily="34" charset="0"/>
              </a:rPr>
              <a:t>bring the homeless </a:t>
            </a:r>
            <a:r>
              <a:rPr lang="en-SG" dirty="0" smtClean="0">
                <a:latin typeface="Calibri" panose="020F0502020204030204" pitchFamily="34" charset="0"/>
              </a:rPr>
              <a:t>poor </a:t>
            </a:r>
            <a:r>
              <a:rPr lang="en-SG" dirty="0">
                <a:latin typeface="Calibri" panose="020F0502020204030204" pitchFamily="34" charset="0"/>
              </a:rPr>
              <a:t>into your </a:t>
            </a:r>
            <a:r>
              <a:rPr lang="en-SG" dirty="0" smtClean="0">
                <a:latin typeface="Calibri" panose="020F0502020204030204" pitchFamily="34" charset="0"/>
              </a:rPr>
              <a:t>house; when </a:t>
            </a:r>
            <a:r>
              <a:rPr lang="en-SG" dirty="0">
                <a:latin typeface="Calibri" panose="020F0502020204030204" pitchFamily="34" charset="0"/>
              </a:rPr>
              <a:t>you see the naked, to cover him</a:t>
            </a:r>
            <a:r>
              <a:rPr lang="en-SG" dirty="0" smtClean="0">
                <a:latin typeface="Calibri" panose="020F0502020204030204" pitchFamily="34" charset="0"/>
              </a:rPr>
              <a:t>, and </a:t>
            </a:r>
            <a:r>
              <a:rPr lang="en-SG" dirty="0">
                <a:latin typeface="Calibri" panose="020F0502020204030204" pitchFamily="34" charset="0"/>
              </a:rPr>
              <a:t>not to hide yourself from your own flesh?</a:t>
            </a:r>
            <a:br>
              <a:rPr lang="en-SG" dirty="0">
                <a:latin typeface="Calibri" panose="020F0502020204030204" pitchFamily="34" charset="0"/>
              </a:rPr>
            </a:br>
            <a:r>
              <a:rPr lang="en-SG" baseline="30000" dirty="0">
                <a:latin typeface="Calibri" panose="020F0502020204030204" pitchFamily="34" charset="0"/>
              </a:rPr>
              <a:t>8</a:t>
            </a:r>
            <a:r>
              <a:rPr lang="en-SG" dirty="0">
                <a:latin typeface="Calibri" panose="020F0502020204030204" pitchFamily="34" charset="0"/>
              </a:rPr>
              <a:t> Then shall your light break forth like the </a:t>
            </a:r>
            <a:r>
              <a:rPr lang="en-SG" dirty="0" smtClean="0">
                <a:latin typeface="Calibri" panose="020F0502020204030204" pitchFamily="34" charset="0"/>
              </a:rPr>
              <a:t>dawn, and </a:t>
            </a:r>
            <a:r>
              <a:rPr lang="en-SG" dirty="0">
                <a:latin typeface="Calibri" panose="020F0502020204030204" pitchFamily="34" charset="0"/>
              </a:rPr>
              <a:t>your healing shall spring up </a:t>
            </a:r>
            <a:r>
              <a:rPr lang="en-SG" dirty="0" smtClean="0">
                <a:latin typeface="Calibri" panose="020F0502020204030204" pitchFamily="34" charset="0"/>
              </a:rPr>
              <a:t>speedily; your </a:t>
            </a:r>
            <a:r>
              <a:rPr lang="en-SG" dirty="0">
                <a:latin typeface="Calibri" panose="020F0502020204030204" pitchFamily="34" charset="0"/>
              </a:rPr>
              <a:t>righteousness shall go before you</a:t>
            </a:r>
            <a:r>
              <a:rPr lang="en-SG" dirty="0" smtClean="0">
                <a:latin typeface="Calibri" panose="020F0502020204030204" pitchFamily="34" charset="0"/>
              </a:rPr>
              <a:t>;</a:t>
            </a:r>
            <a:r>
              <a:rPr lang="en-SG" dirty="0">
                <a:latin typeface="Calibri" panose="020F0502020204030204" pitchFamily="34" charset="0"/>
              </a:rPr>
              <a:t/>
            </a:r>
            <a:br>
              <a:rPr lang="en-SG" dirty="0">
                <a:latin typeface="Calibri" panose="020F0502020204030204" pitchFamily="34" charset="0"/>
              </a:rPr>
            </a:br>
            <a:r>
              <a:rPr lang="en-SG" dirty="0" smtClean="0">
                <a:latin typeface="Calibri" panose="020F0502020204030204" pitchFamily="34" charset="0"/>
              </a:rPr>
              <a:t>the </a:t>
            </a:r>
            <a:r>
              <a:rPr lang="en-SG" dirty="0">
                <a:latin typeface="Calibri" panose="020F0502020204030204" pitchFamily="34" charset="0"/>
              </a:rPr>
              <a:t>glory of the Lord shall be your rear guard.</a:t>
            </a:r>
            <a:br>
              <a:rPr lang="en-SG" dirty="0">
                <a:latin typeface="Calibri" panose="020F0502020204030204" pitchFamily="34" charset="0"/>
              </a:rPr>
            </a:br>
            <a:r>
              <a:rPr lang="en-SG" baseline="30000" dirty="0">
                <a:latin typeface="Calibri" panose="020F0502020204030204" pitchFamily="34" charset="0"/>
              </a:rPr>
              <a:t>9</a:t>
            </a:r>
            <a:r>
              <a:rPr lang="en-SG" dirty="0">
                <a:latin typeface="Calibri" panose="020F0502020204030204" pitchFamily="34" charset="0"/>
              </a:rPr>
              <a:t> Then you shall call, and the Lord will </a:t>
            </a:r>
            <a:r>
              <a:rPr lang="en-SG" dirty="0" smtClean="0">
                <a:latin typeface="Calibri" panose="020F0502020204030204" pitchFamily="34" charset="0"/>
              </a:rPr>
              <a:t>answer; you </a:t>
            </a:r>
            <a:r>
              <a:rPr lang="en-SG" dirty="0">
                <a:latin typeface="Calibri" panose="020F0502020204030204" pitchFamily="34" charset="0"/>
              </a:rPr>
              <a:t>shall cry, and he will say, ‘Here I am.’  </a:t>
            </a:r>
            <a:r>
              <a:rPr lang="en-SG" dirty="0" smtClean="0">
                <a:latin typeface="Calibri" panose="020F0502020204030204" pitchFamily="34" charset="0"/>
              </a:rPr>
              <a:t>   			Is </a:t>
            </a:r>
            <a:r>
              <a:rPr lang="en-SG" dirty="0">
                <a:latin typeface="Calibri" panose="020F0502020204030204" pitchFamily="34" charset="0"/>
              </a:rPr>
              <a:t>58:6-9a ESV </a:t>
            </a:r>
          </a:p>
        </p:txBody>
      </p:sp>
    </p:spTree>
    <p:extLst>
      <p:ext uri="{BB962C8B-B14F-4D97-AF65-F5344CB8AC3E}">
        <p14:creationId xmlns:p14="http://schemas.microsoft.com/office/powerpoint/2010/main" val="3024782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Calibri" panose="020F0502020204030204" pitchFamily="34" charset="0"/>
              </a:rPr>
              <a:t>Live to Eat or Eat to Live?</a:t>
            </a:r>
            <a:endParaRPr lang="en-US" dirty="0">
              <a:latin typeface="Calibri" panose="020F0502020204030204" pitchFamily="34" charset="0"/>
            </a:endParaRPr>
          </a:p>
        </p:txBody>
      </p:sp>
      <p:sp>
        <p:nvSpPr>
          <p:cNvPr id="6" name="Content Placeholder 5"/>
          <p:cNvSpPr>
            <a:spLocks noGrp="1"/>
          </p:cNvSpPr>
          <p:nvPr>
            <p:ph idx="1"/>
          </p:nvPr>
        </p:nvSpPr>
        <p:spPr/>
        <p:txBody>
          <a:bodyPr/>
          <a:lstStyle/>
          <a:p>
            <a:pPr marL="0" indent="0">
              <a:buNone/>
            </a:pPr>
            <a:endParaRPr lang="en-SG" dirty="0" smtClean="0">
              <a:latin typeface="Calibri" panose="020F0502020204030204" pitchFamily="34" charset="0"/>
            </a:endParaRPr>
          </a:p>
          <a:p>
            <a:pPr marL="0" indent="0">
              <a:buNone/>
            </a:pPr>
            <a:endParaRPr lang="en-SG" dirty="0">
              <a:latin typeface="Calibri" panose="020F0502020204030204" pitchFamily="34" charset="0"/>
            </a:endParaRPr>
          </a:p>
          <a:p>
            <a:pPr marL="0" indent="0">
              <a:buNone/>
            </a:pPr>
            <a:r>
              <a:rPr lang="en-SG" sz="3200" dirty="0" smtClean="0">
                <a:latin typeface="Calibri" panose="020F0502020204030204" pitchFamily="34" charset="0"/>
              </a:rPr>
              <a:t>For </a:t>
            </a:r>
            <a:r>
              <a:rPr lang="en-SG" sz="3200" dirty="0">
                <a:latin typeface="Calibri" panose="020F0502020204030204" pitchFamily="34" charset="0"/>
              </a:rPr>
              <a:t>the kingdom of God is not a matter of eating and drinking but of righteousness and peace and joy in the Holy Spirit.  </a:t>
            </a:r>
            <a:r>
              <a:rPr lang="en-SG" sz="3200" dirty="0" smtClean="0">
                <a:latin typeface="Calibri" panose="020F0502020204030204" pitchFamily="34" charset="0"/>
              </a:rPr>
              <a:t>		  	                   Rom </a:t>
            </a:r>
            <a:r>
              <a:rPr lang="en-SG" sz="3200" dirty="0">
                <a:latin typeface="Calibri" panose="020F0502020204030204" pitchFamily="34" charset="0"/>
              </a:rPr>
              <a:t>14:17 ESV</a:t>
            </a:r>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a:latin typeface="Calibri" panose="020F0502020204030204" pitchFamily="34" charset="0"/>
              </a:rPr>
              <a:t>What is fasting</a:t>
            </a:r>
            <a:r>
              <a:rPr lang="en-SG" b="1" dirty="0" smtClean="0">
                <a:latin typeface="Calibri" panose="020F0502020204030204" pitchFamily="34" charset="0"/>
              </a:rPr>
              <a: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SG" dirty="0">
                <a:latin typeface="Calibri" panose="020F0502020204030204" pitchFamily="34" charset="0"/>
              </a:rPr>
              <a:t>Fasting </a:t>
            </a:r>
            <a:r>
              <a:rPr lang="en-SG" dirty="0" smtClean="0">
                <a:latin typeface="Calibri" panose="020F0502020204030204" pitchFamily="34" charset="0"/>
              </a:rPr>
              <a:t>(</a:t>
            </a:r>
            <a:r>
              <a:rPr lang="en-SG" i="1" dirty="0" err="1">
                <a:latin typeface="Calibri" panose="020F0502020204030204" pitchFamily="34" charset="0"/>
              </a:rPr>
              <a:t>nēsteuō</a:t>
            </a:r>
            <a:r>
              <a:rPr lang="en-SG" dirty="0" smtClean="0">
                <a:latin typeface="Calibri" panose="020F0502020204030204" pitchFamily="34" charset="0"/>
              </a:rPr>
              <a:t>): </a:t>
            </a:r>
            <a:r>
              <a:rPr lang="en-SG" dirty="0">
                <a:latin typeface="Calibri" panose="020F0502020204030204" pitchFamily="34" charset="0"/>
              </a:rPr>
              <a:t>A deliberate abstaining from food for a set period of time in order to give </a:t>
            </a:r>
            <a:r>
              <a:rPr lang="en-SG" dirty="0" smtClean="0">
                <a:latin typeface="Calibri" panose="020F0502020204030204" pitchFamily="34" charset="0"/>
              </a:rPr>
              <a:t>oneself </a:t>
            </a:r>
            <a:r>
              <a:rPr lang="en-SG" dirty="0">
                <a:latin typeface="Calibri" panose="020F0502020204030204" pitchFamily="34" charset="0"/>
              </a:rPr>
              <a:t>more completely to prayer and seeking God’s face.  It’s an outward act that expresses an inward humility toward God.  </a:t>
            </a:r>
            <a:r>
              <a:rPr lang="en-SG" dirty="0" smtClean="0">
                <a:latin typeface="Calibri" panose="020F0502020204030204" pitchFamily="34" charset="0"/>
              </a:rPr>
              <a:t>There are 3 different kinds of fast:</a:t>
            </a:r>
          </a:p>
          <a:p>
            <a:pPr marL="514350" lvl="0" indent="-514350">
              <a:buFont typeface="+mj-lt"/>
              <a:buAutoNum type="arabicParenR"/>
            </a:pPr>
            <a:r>
              <a:rPr lang="en-SG" dirty="0">
                <a:latin typeface="Calibri" panose="020F0502020204030204" pitchFamily="34" charset="0"/>
              </a:rPr>
              <a:t>Normal: abstaining from all food but not from water (Lk 4:2)</a:t>
            </a:r>
          </a:p>
          <a:p>
            <a:pPr marL="514350" lvl="0" indent="-514350">
              <a:buFont typeface="+mj-lt"/>
              <a:buAutoNum type="arabicParenR"/>
            </a:pPr>
            <a:r>
              <a:rPr lang="en-SG" dirty="0">
                <a:latin typeface="Calibri" panose="020F0502020204030204" pitchFamily="34" charset="0"/>
              </a:rPr>
              <a:t>Partial: restriction of diet but not total abstention (Dan 10:3) </a:t>
            </a:r>
          </a:p>
          <a:p>
            <a:pPr marL="514350" lvl="0" indent="-514350">
              <a:buFont typeface="+mj-lt"/>
              <a:buAutoNum type="arabicParenR"/>
            </a:pPr>
            <a:r>
              <a:rPr lang="en-SG" dirty="0">
                <a:latin typeface="Calibri" panose="020F0502020204030204" pitchFamily="34" charset="0"/>
              </a:rPr>
              <a:t>Absolute: abstaining from both food and water (Est 4:16; </a:t>
            </a:r>
            <a:r>
              <a:rPr lang="en-SG" dirty="0" err="1">
                <a:latin typeface="Calibri" panose="020F0502020204030204" pitchFamily="34" charset="0"/>
              </a:rPr>
              <a:t>Acs</a:t>
            </a:r>
            <a:r>
              <a:rPr lang="en-SG" dirty="0">
                <a:latin typeface="Calibri" panose="020F0502020204030204" pitchFamily="34" charset="0"/>
              </a:rPr>
              <a:t> 9:9); the human body cannot go without water </a:t>
            </a:r>
            <a:r>
              <a:rPr lang="en-SG" dirty="0" smtClean="0">
                <a:latin typeface="Calibri" panose="020F0502020204030204" pitchFamily="34" charset="0"/>
              </a:rPr>
              <a:t>for more </a:t>
            </a:r>
            <a:r>
              <a:rPr lang="en-SG" dirty="0">
                <a:latin typeface="Calibri" panose="020F0502020204030204" pitchFamily="34" charset="0"/>
              </a:rPr>
              <a:t>than 3 days.  Moses &amp; Elijah engaged in what might be considered supernatural absolute fasts for 40 days (Dt 9:9; 1 Kg 19:8), which should never be attempted unless one receives a clear command from God</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416782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Why do we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514350" lvl="0" indent="-514350">
              <a:buFont typeface="+mj-lt"/>
              <a:buAutoNum type="arabicParenR"/>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humble oneself before God </a:t>
            </a:r>
            <a:r>
              <a:rPr lang="en-SG" dirty="0" smtClean="0">
                <a:latin typeface="Calibri" panose="020F0502020204030204" pitchFamily="34" charset="0"/>
              </a:rPr>
              <a:t>(2 </a:t>
            </a:r>
            <a:r>
              <a:rPr lang="en-SG" dirty="0" err="1" smtClean="0">
                <a:latin typeface="Calibri" panose="020F0502020204030204" pitchFamily="34" charset="0"/>
              </a:rPr>
              <a:t>Chron</a:t>
            </a:r>
            <a:r>
              <a:rPr lang="en-SG" dirty="0" smtClean="0">
                <a:latin typeface="Calibri" panose="020F0502020204030204" pitchFamily="34" charset="0"/>
              </a:rPr>
              <a:t> 7:14)</a:t>
            </a:r>
            <a:endParaRPr lang="en-SG" dirty="0">
              <a:latin typeface="Calibri" panose="020F0502020204030204" pitchFamily="34" charset="0"/>
            </a:endParaRPr>
          </a:p>
          <a:p>
            <a:pPr marL="0" indent="0">
              <a:buNone/>
            </a:pPr>
            <a:r>
              <a:rPr lang="en-SG" dirty="0" smtClean="0">
                <a:latin typeface="Calibri" panose="020F0502020204030204" pitchFamily="34" charset="0"/>
              </a:rPr>
              <a:t>“When </a:t>
            </a:r>
            <a:r>
              <a:rPr lang="en-SG" dirty="0">
                <a:latin typeface="Calibri" panose="020F0502020204030204" pitchFamily="34" charset="0"/>
              </a:rPr>
              <a:t>I wept and </a:t>
            </a:r>
            <a:r>
              <a:rPr lang="en-SG" dirty="0" smtClean="0">
                <a:latin typeface="Calibri" panose="020F0502020204030204" pitchFamily="34" charset="0"/>
              </a:rPr>
              <a:t>humbled</a:t>
            </a:r>
            <a:r>
              <a:rPr lang="en-SG" dirty="0">
                <a:latin typeface="Calibri" panose="020F0502020204030204" pitchFamily="34" charset="0"/>
              </a:rPr>
              <a:t> my soul with </a:t>
            </a:r>
            <a:r>
              <a:rPr lang="en-SG" dirty="0" smtClean="0">
                <a:latin typeface="Calibri" panose="020F0502020204030204" pitchFamily="34" charset="0"/>
              </a:rPr>
              <a:t>fasting, it </a:t>
            </a:r>
            <a:r>
              <a:rPr lang="en-SG" dirty="0">
                <a:latin typeface="Calibri" panose="020F0502020204030204" pitchFamily="34" charset="0"/>
              </a:rPr>
              <a:t>became my </a:t>
            </a:r>
            <a:r>
              <a:rPr lang="en-SG" dirty="0" smtClean="0">
                <a:latin typeface="Calibri" panose="020F0502020204030204" pitchFamily="34" charset="0"/>
              </a:rPr>
              <a:t>reproach. When </a:t>
            </a:r>
            <a:r>
              <a:rPr lang="en-SG" dirty="0">
                <a:latin typeface="Calibri" panose="020F0502020204030204" pitchFamily="34" charset="0"/>
              </a:rPr>
              <a:t>I made sackcloth my </a:t>
            </a:r>
            <a:r>
              <a:rPr lang="en-SG" dirty="0" smtClean="0">
                <a:latin typeface="Calibri" panose="020F0502020204030204" pitchFamily="34" charset="0"/>
              </a:rPr>
              <a:t>clothing, I </a:t>
            </a:r>
            <a:r>
              <a:rPr lang="en-SG" dirty="0">
                <a:latin typeface="Calibri" panose="020F0502020204030204" pitchFamily="34" charset="0"/>
              </a:rPr>
              <a:t>became a byword </a:t>
            </a:r>
            <a:r>
              <a:rPr lang="en-SG" dirty="0" smtClean="0">
                <a:latin typeface="Calibri" panose="020F0502020204030204" pitchFamily="34" charset="0"/>
              </a:rPr>
              <a:t>to </a:t>
            </a:r>
            <a:r>
              <a:rPr lang="en-SG" dirty="0">
                <a:latin typeface="Calibri" panose="020F0502020204030204" pitchFamily="34" charset="0"/>
              </a:rPr>
              <a:t>them</a:t>
            </a:r>
            <a:r>
              <a:rPr lang="en-SG" dirty="0" smtClean="0">
                <a:latin typeface="Calibri" panose="020F0502020204030204" pitchFamily="34" charset="0"/>
              </a:rPr>
              <a:t>.” Ps 69:10-11 ESV</a:t>
            </a:r>
          </a:p>
          <a:p>
            <a:pPr marL="514350" indent="-514350">
              <a:buFont typeface="+mj-lt"/>
              <a:buAutoNum type="arabicParenR" startAt="2"/>
            </a:pPr>
            <a:r>
              <a:rPr lang="en-SG" dirty="0" smtClean="0">
                <a:latin typeface="Calibri" panose="020F0502020204030204" pitchFamily="34" charset="0"/>
              </a:rPr>
              <a:t>To </a:t>
            </a:r>
            <a:r>
              <a:rPr lang="en-SG" dirty="0">
                <a:latin typeface="Calibri" panose="020F0502020204030204" pitchFamily="34" charset="0"/>
              </a:rPr>
              <a:t>pray for the recovery of others </a:t>
            </a:r>
            <a:r>
              <a:rPr lang="en-SG" dirty="0" smtClean="0">
                <a:latin typeface="Calibri" panose="020F0502020204030204" pitchFamily="34" charset="0"/>
              </a:rPr>
              <a:t>(2 </a:t>
            </a:r>
            <a:r>
              <a:rPr lang="en-SG" dirty="0">
                <a:latin typeface="Calibri" panose="020F0502020204030204" pitchFamily="34" charset="0"/>
              </a:rPr>
              <a:t>Sam 12:15-18)</a:t>
            </a:r>
          </a:p>
          <a:p>
            <a:pPr marL="0" indent="0">
              <a:buNone/>
            </a:pPr>
            <a:r>
              <a:rPr lang="en-SG" dirty="0" smtClean="0">
                <a:latin typeface="Calibri" panose="020F0502020204030204" pitchFamily="34" charset="0"/>
              </a:rPr>
              <a:t>“But </a:t>
            </a:r>
            <a:r>
              <a:rPr lang="en-SG" dirty="0">
                <a:latin typeface="Calibri" panose="020F0502020204030204" pitchFamily="34" charset="0"/>
              </a:rPr>
              <a:t>I, when they were </a:t>
            </a:r>
            <a:r>
              <a:rPr lang="en-SG" dirty="0" smtClean="0">
                <a:latin typeface="Calibri" panose="020F0502020204030204" pitchFamily="34" charset="0"/>
              </a:rPr>
              <a:t>sick – I</a:t>
            </a:r>
            <a:r>
              <a:rPr lang="en-SG" dirty="0">
                <a:latin typeface="Calibri" panose="020F0502020204030204" pitchFamily="34" charset="0"/>
              </a:rPr>
              <a:t> wore </a:t>
            </a:r>
            <a:r>
              <a:rPr lang="en-SG" dirty="0" smtClean="0">
                <a:latin typeface="Calibri" panose="020F0502020204030204" pitchFamily="34" charset="0"/>
              </a:rPr>
              <a:t>sackcloth; I</a:t>
            </a:r>
            <a:r>
              <a:rPr lang="en-SG" dirty="0">
                <a:latin typeface="Calibri" panose="020F0502020204030204" pitchFamily="34" charset="0"/>
              </a:rPr>
              <a:t> afflicted myself with </a:t>
            </a:r>
            <a:r>
              <a:rPr lang="en-SG" dirty="0" smtClean="0">
                <a:latin typeface="Calibri" panose="020F0502020204030204" pitchFamily="34" charset="0"/>
              </a:rPr>
              <a:t>fasting; I </a:t>
            </a:r>
            <a:r>
              <a:rPr lang="en-SG" dirty="0">
                <a:latin typeface="Calibri" panose="020F0502020204030204" pitchFamily="34" charset="0"/>
              </a:rPr>
              <a:t>prayed with head </a:t>
            </a:r>
            <a:r>
              <a:rPr lang="en-SG" dirty="0" smtClean="0">
                <a:latin typeface="Calibri" panose="020F0502020204030204" pitchFamily="34" charset="0"/>
              </a:rPr>
              <a:t>bowed on </a:t>
            </a:r>
            <a:r>
              <a:rPr lang="en-SG" dirty="0">
                <a:latin typeface="Calibri" panose="020F0502020204030204" pitchFamily="34" charset="0"/>
              </a:rPr>
              <a:t>my chest</a:t>
            </a:r>
            <a:r>
              <a:rPr lang="en-SG" dirty="0" smtClean="0">
                <a:latin typeface="Calibri" panose="020F0502020204030204" pitchFamily="34" charset="0"/>
              </a:rPr>
              <a:t>.”                     						Ps 35:13 ESV</a:t>
            </a:r>
            <a:endParaRPr lang="en-SG" dirty="0">
              <a:latin typeface="Calibri" panose="020F0502020204030204" pitchFamily="34" charset="0"/>
            </a:endParaRPr>
          </a:p>
        </p:txBody>
      </p:sp>
    </p:spTree>
    <p:extLst>
      <p:ext uri="{BB962C8B-B14F-4D97-AF65-F5344CB8AC3E}">
        <p14:creationId xmlns:p14="http://schemas.microsoft.com/office/powerpoint/2010/main" val="123807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Why do we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514350" lvl="0" indent="-514350">
              <a:buFont typeface="+mj-lt"/>
              <a:buAutoNum type="arabicParenR" startAt="3"/>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repent of our sins and wickedness (Jon 3:4-10</a:t>
            </a:r>
            <a:r>
              <a:rPr lang="en-SG" dirty="0" smtClean="0">
                <a:latin typeface="Calibri" panose="020F0502020204030204" pitchFamily="34" charset="0"/>
              </a:rPr>
              <a:t>)</a:t>
            </a:r>
            <a:endParaRPr lang="en-SG" dirty="0">
              <a:latin typeface="Calibri" panose="020F0502020204030204" pitchFamily="34" charset="0"/>
            </a:endParaRPr>
          </a:p>
          <a:p>
            <a:pPr marL="514350" lvl="0" indent="-514350">
              <a:buFont typeface="+mj-lt"/>
              <a:buAutoNum type="arabicParenR" startAt="3"/>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receive divine guidance &amp; direction (</a:t>
            </a:r>
            <a:r>
              <a:rPr lang="en-SG" dirty="0" err="1">
                <a:latin typeface="Calibri" panose="020F0502020204030204" pitchFamily="34" charset="0"/>
              </a:rPr>
              <a:t>Acs</a:t>
            </a:r>
            <a:r>
              <a:rPr lang="en-SG" dirty="0">
                <a:latin typeface="Calibri" panose="020F0502020204030204" pitchFamily="34" charset="0"/>
              </a:rPr>
              <a:t> 13:1-3)</a:t>
            </a:r>
          </a:p>
          <a:p>
            <a:pPr marL="514350" lvl="0" indent="-514350">
              <a:buFont typeface="+mj-lt"/>
              <a:buAutoNum type="arabicParenR" startAt="3"/>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receive divine power to </a:t>
            </a:r>
            <a:r>
              <a:rPr lang="en-SG" dirty="0" smtClean="0">
                <a:latin typeface="Calibri" panose="020F0502020204030204" pitchFamily="34" charset="0"/>
              </a:rPr>
              <a:t>defeat demons (Lk 4:14; Mk </a:t>
            </a:r>
            <a:r>
              <a:rPr lang="en-SG" dirty="0">
                <a:latin typeface="Calibri" panose="020F0502020204030204" pitchFamily="34" charset="0"/>
              </a:rPr>
              <a:t>9:29)</a:t>
            </a:r>
          </a:p>
          <a:p>
            <a:pPr marL="514350" lvl="0" indent="-514350">
              <a:buFont typeface="+mj-lt"/>
              <a:buAutoNum type="arabicParenR" startAt="3"/>
            </a:pPr>
            <a:r>
              <a:rPr lang="en-SG" dirty="0">
                <a:latin typeface="Calibri" panose="020F0502020204030204" pitchFamily="34" charset="0"/>
              </a:rPr>
              <a:t>T</a:t>
            </a:r>
            <a:r>
              <a:rPr lang="en-SG" dirty="0" smtClean="0">
                <a:latin typeface="Calibri" panose="020F0502020204030204" pitchFamily="34" charset="0"/>
              </a:rPr>
              <a:t>o </a:t>
            </a:r>
            <a:r>
              <a:rPr lang="en-SG" dirty="0">
                <a:latin typeface="Calibri" panose="020F0502020204030204" pitchFamily="34" charset="0"/>
              </a:rPr>
              <a:t>seek God for </a:t>
            </a:r>
            <a:r>
              <a:rPr lang="en-SG" dirty="0" smtClean="0">
                <a:latin typeface="Calibri" panose="020F0502020204030204" pitchFamily="34" charset="0"/>
              </a:rPr>
              <a:t>His </a:t>
            </a:r>
            <a:r>
              <a:rPr lang="en-SG" dirty="0">
                <a:latin typeface="Calibri" panose="020F0502020204030204" pitchFamily="34" charset="0"/>
              </a:rPr>
              <a:t>help and favour </a:t>
            </a:r>
            <a:r>
              <a:rPr lang="en-SG" dirty="0" smtClean="0">
                <a:latin typeface="Calibri" panose="020F0502020204030204" pitchFamily="34" charset="0"/>
              </a:rPr>
              <a:t>in a specific matter</a:t>
            </a:r>
            <a:endParaRPr lang="en-SG" dirty="0">
              <a:latin typeface="Calibri" panose="020F0502020204030204" pitchFamily="34" charset="0"/>
            </a:endParaRPr>
          </a:p>
          <a:p>
            <a:pPr marL="0" indent="0">
              <a:buNone/>
            </a:pPr>
            <a:r>
              <a:rPr lang="en-SG" dirty="0" smtClean="0">
                <a:latin typeface="Calibri" panose="020F0502020204030204" pitchFamily="34" charset="0"/>
              </a:rPr>
              <a:t>“Then </a:t>
            </a:r>
            <a:r>
              <a:rPr lang="en-SG" dirty="0">
                <a:latin typeface="Calibri" panose="020F0502020204030204" pitchFamily="34" charset="0"/>
              </a:rPr>
              <a:t>I proclaimed a fast there, at the river </a:t>
            </a:r>
            <a:r>
              <a:rPr lang="en-SG" dirty="0" err="1">
                <a:latin typeface="Calibri" panose="020F0502020204030204" pitchFamily="34" charset="0"/>
              </a:rPr>
              <a:t>Ahava</a:t>
            </a:r>
            <a:r>
              <a:rPr lang="en-SG" dirty="0">
                <a:latin typeface="Calibri" panose="020F0502020204030204" pitchFamily="34" charset="0"/>
              </a:rPr>
              <a:t>, that we might humble ourselves before our God, to seek from him a safe journey for ourselves, our children, and all our goods</a:t>
            </a:r>
            <a:r>
              <a:rPr lang="en-SG" dirty="0" smtClean="0">
                <a:latin typeface="Calibri" panose="020F0502020204030204" pitchFamily="34" charset="0"/>
              </a:rPr>
              <a:t>. </a:t>
            </a:r>
            <a:r>
              <a:rPr lang="en-SG" dirty="0">
                <a:latin typeface="Calibri" panose="020F0502020204030204" pitchFamily="34" charset="0"/>
              </a:rPr>
              <a:t>So we fasted and implored our God for this, and he listened to our entreaty</a:t>
            </a:r>
            <a:r>
              <a:rPr lang="en-SG" dirty="0" smtClean="0">
                <a:latin typeface="Calibri" panose="020F0502020204030204" pitchFamily="34" charset="0"/>
              </a:rPr>
              <a:t>.” Ezra 8:21,23 ESV</a:t>
            </a: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49297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Why do we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514350" lvl="0" indent="-514350">
              <a:buFont typeface="+mj-lt"/>
              <a:buAutoNum type="arabicParenR" startAt="7"/>
            </a:pPr>
            <a:r>
              <a:rPr lang="en-SG" dirty="0" smtClean="0">
                <a:latin typeface="Calibri" panose="020F0502020204030204" pitchFamily="34" charset="0"/>
              </a:rPr>
              <a:t>To cultivate </a:t>
            </a:r>
            <a:r>
              <a:rPr lang="en-SG" dirty="0">
                <a:latin typeface="Calibri" panose="020F0502020204030204" pitchFamily="34" charset="0"/>
              </a:rPr>
              <a:t>self-discipline to overcome fleshly desires </a:t>
            </a:r>
            <a:endParaRPr lang="en-SG" dirty="0" smtClean="0">
              <a:latin typeface="Calibri" panose="020F0502020204030204" pitchFamily="34" charset="0"/>
            </a:endParaRPr>
          </a:p>
          <a:p>
            <a:pPr marL="0" lvl="0" indent="0">
              <a:buNone/>
            </a:pPr>
            <a:r>
              <a:rPr lang="en-SG" dirty="0" smtClean="0">
                <a:latin typeface="Calibri" panose="020F0502020204030204" pitchFamily="34" charset="0"/>
              </a:rPr>
              <a:t>“But </a:t>
            </a:r>
            <a:r>
              <a:rPr lang="en-SG" dirty="0">
                <a:latin typeface="Calibri" panose="020F0502020204030204" pitchFamily="34" charset="0"/>
              </a:rPr>
              <a:t>I discipline my body and keep it under </a:t>
            </a:r>
            <a:r>
              <a:rPr lang="en-SG" dirty="0" smtClean="0">
                <a:latin typeface="Calibri" panose="020F0502020204030204" pitchFamily="34" charset="0"/>
              </a:rPr>
              <a:t>control, lest </a:t>
            </a:r>
            <a:r>
              <a:rPr lang="en-SG" dirty="0">
                <a:latin typeface="Calibri" panose="020F0502020204030204" pitchFamily="34" charset="0"/>
              </a:rPr>
              <a:t>after preaching to others I myself should be disqualified</a:t>
            </a:r>
            <a:r>
              <a:rPr lang="en-SG" dirty="0" smtClean="0">
                <a:latin typeface="Calibri" panose="020F0502020204030204" pitchFamily="34" charset="0"/>
              </a:rPr>
              <a:t>.”                        						1 </a:t>
            </a:r>
            <a:r>
              <a:rPr lang="en-SG" dirty="0" err="1" smtClean="0">
                <a:latin typeface="Calibri" panose="020F0502020204030204" pitchFamily="34" charset="0"/>
              </a:rPr>
              <a:t>Cor</a:t>
            </a:r>
            <a:r>
              <a:rPr lang="en-SG" dirty="0" smtClean="0">
                <a:latin typeface="Calibri" panose="020F0502020204030204" pitchFamily="34" charset="0"/>
              </a:rPr>
              <a:t> 9:27 ESV</a:t>
            </a:r>
            <a:endParaRPr lang="en-SG" dirty="0">
              <a:latin typeface="Calibri" panose="020F0502020204030204" pitchFamily="34" charset="0"/>
            </a:endParaRPr>
          </a:p>
          <a:p>
            <a:pPr marL="514350" lvl="0" indent="-514350">
              <a:buFont typeface="+mj-lt"/>
              <a:buAutoNum type="arabicParenR" startAt="8"/>
            </a:pPr>
            <a:r>
              <a:rPr lang="en-SG" dirty="0" smtClean="0">
                <a:latin typeface="Calibri" panose="020F0502020204030204" pitchFamily="34" charset="0"/>
              </a:rPr>
              <a:t>To improve </a:t>
            </a:r>
            <a:r>
              <a:rPr lang="en-SG" dirty="0">
                <a:latin typeface="Calibri" panose="020F0502020204030204" pitchFamily="34" charset="0"/>
              </a:rPr>
              <a:t>overall physical and mental </a:t>
            </a:r>
            <a:r>
              <a:rPr lang="en-SG" dirty="0" smtClean="0">
                <a:latin typeface="Calibri" panose="020F0502020204030204" pitchFamily="34" charset="0"/>
              </a:rPr>
              <a:t>health</a:t>
            </a:r>
          </a:p>
          <a:p>
            <a:pPr lvl="1">
              <a:buFont typeface="Wingdings" panose="05000000000000000000" pitchFamily="2" charset="2"/>
              <a:buChar char="§"/>
            </a:pPr>
            <a:r>
              <a:rPr lang="en-SG" dirty="0" smtClean="0">
                <a:latin typeface="Calibri" panose="020F0502020204030204" pitchFamily="34" charset="0"/>
              </a:rPr>
              <a:t>Slowing the aging process</a:t>
            </a:r>
          </a:p>
          <a:p>
            <a:pPr lvl="1">
              <a:buFont typeface="Wingdings" panose="05000000000000000000" pitchFamily="2" charset="2"/>
              <a:buChar char="§"/>
            </a:pPr>
            <a:r>
              <a:rPr lang="en-SG" dirty="0">
                <a:latin typeface="Calibri" panose="020F0502020204030204" pitchFamily="34" charset="0"/>
              </a:rPr>
              <a:t>Giving you clear skin &amp; bright eyes</a:t>
            </a:r>
          </a:p>
          <a:p>
            <a:pPr lvl="1">
              <a:buFont typeface="Wingdings" panose="05000000000000000000" pitchFamily="2" charset="2"/>
              <a:buChar char="§"/>
            </a:pPr>
            <a:r>
              <a:rPr lang="en-SG" dirty="0" smtClean="0">
                <a:latin typeface="Calibri" panose="020F0502020204030204" pitchFamily="34" charset="0"/>
              </a:rPr>
              <a:t>Relieving stress, tension &amp; anxiety</a:t>
            </a:r>
          </a:p>
          <a:p>
            <a:pPr lvl="1">
              <a:buFont typeface="Wingdings" panose="05000000000000000000" pitchFamily="2" charset="2"/>
              <a:buChar char="§"/>
            </a:pPr>
            <a:r>
              <a:rPr lang="en-SG" dirty="0" smtClean="0">
                <a:latin typeface="Calibri" panose="020F0502020204030204" pitchFamily="34" charset="0"/>
              </a:rPr>
              <a:t>Eliminating chronic fatigue</a:t>
            </a:r>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219786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Who can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SG" dirty="0">
                <a:latin typeface="Calibri" panose="020F0502020204030204" pitchFamily="34" charset="0"/>
              </a:rPr>
              <a:t>All healthy believers can fast except the following:</a:t>
            </a:r>
          </a:p>
          <a:p>
            <a:pPr lvl="0"/>
            <a:r>
              <a:rPr lang="en-SG" dirty="0">
                <a:latin typeface="Calibri" panose="020F0502020204030204" pitchFamily="34" charset="0"/>
              </a:rPr>
              <a:t>Pregnant women &amp; nursing mothers (don’t want to unload toxins on an unborn or new-born child)</a:t>
            </a:r>
          </a:p>
          <a:p>
            <a:pPr lvl="0"/>
            <a:r>
              <a:rPr lang="en-SG" dirty="0">
                <a:latin typeface="Calibri" panose="020F0502020204030204" pitchFamily="34" charset="0"/>
              </a:rPr>
              <a:t>People with a serious illness such as diabetes, liver or kidney disease, tuberculosis, hypoglycaemia or heart problem (fasting releases toxins into the system that would be too stressful for someone already weakened by disease)</a:t>
            </a:r>
          </a:p>
          <a:p>
            <a:pPr lvl="0"/>
            <a:r>
              <a:rPr lang="en-SG" dirty="0">
                <a:latin typeface="Calibri" panose="020F0502020204030204" pitchFamily="34" charset="0"/>
              </a:rPr>
              <a:t>People who are extremely underweight or suffering from anorexia </a:t>
            </a:r>
            <a:r>
              <a:rPr lang="en-SG" dirty="0" smtClean="0">
                <a:latin typeface="Calibri" panose="020F0502020204030204" pitchFamily="34" charset="0"/>
              </a:rPr>
              <a:t>nervosa/bulimia</a:t>
            </a:r>
          </a:p>
          <a:p>
            <a:pPr marL="0" indent="0">
              <a:buNone/>
            </a:pPr>
            <a:r>
              <a:rPr lang="en-SG" dirty="0">
                <a:latin typeface="Calibri" panose="020F0502020204030204" pitchFamily="34" charset="0"/>
              </a:rPr>
              <a:t>When in doubt, always seek medical advice. </a:t>
            </a:r>
          </a:p>
          <a:p>
            <a:pPr lvl="0"/>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127592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Who can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SG" dirty="0">
                <a:latin typeface="Calibri" panose="020F0502020204030204" pitchFamily="34" charset="0"/>
              </a:rPr>
              <a:t>People who fasted:</a:t>
            </a:r>
          </a:p>
          <a:p>
            <a:pPr lvl="0"/>
            <a:r>
              <a:rPr lang="en-SG" dirty="0">
                <a:latin typeface="Calibri" panose="020F0502020204030204" pitchFamily="34" charset="0"/>
              </a:rPr>
              <a:t>Bible characters: Moses, David, Daniel, Hannah, Esther, Anna, Elijah, Jesus, Paul, etc. </a:t>
            </a:r>
          </a:p>
          <a:p>
            <a:pPr lvl="0"/>
            <a:r>
              <a:rPr lang="en-SG" dirty="0">
                <a:latin typeface="Calibri" panose="020F0502020204030204" pitchFamily="34" charset="0"/>
              </a:rPr>
              <a:t>Church reformers: Martin Luther, John Calvin, John Wesley, John </a:t>
            </a:r>
            <a:r>
              <a:rPr lang="en-SG" dirty="0" smtClean="0">
                <a:latin typeface="Calibri" panose="020F0502020204030204" pitchFamily="34" charset="0"/>
              </a:rPr>
              <a:t>Knox, etc</a:t>
            </a:r>
            <a:r>
              <a:rPr lang="en-SG" smtClean="0">
                <a:latin typeface="Calibri" panose="020F0502020204030204" pitchFamily="34" charset="0"/>
              </a:rPr>
              <a:t>. </a:t>
            </a:r>
          </a:p>
          <a:p>
            <a:pPr marL="0" lvl="0" indent="0">
              <a:buNone/>
            </a:pPr>
            <a:r>
              <a:rPr lang="en-SG" smtClean="0">
                <a:latin typeface="Calibri" panose="020F0502020204030204" pitchFamily="34" charset="0"/>
              </a:rPr>
              <a:t>Knox </a:t>
            </a:r>
            <a:r>
              <a:rPr lang="en-SG" dirty="0">
                <a:latin typeface="Calibri" panose="020F0502020204030204" pitchFamily="34" charset="0"/>
              </a:rPr>
              <a:t>fasted and prayed so much that Queen Mary said she feared his prayers more than all the armies of Scotland. </a:t>
            </a:r>
          </a:p>
          <a:p>
            <a:pPr lvl="0"/>
            <a:endParaRPr lang="en-SG" dirty="0">
              <a:latin typeface="Calibri" panose="020F0502020204030204" pitchFamily="34" charset="0"/>
            </a:endParaRP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2972147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latin typeface="Calibri" panose="020F0502020204030204" pitchFamily="34" charset="0"/>
              </a:rPr>
              <a:t>When can we fast?</a:t>
            </a:r>
            <a:endParaRPr lang="en-SG"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SG" dirty="0">
                <a:latin typeface="Calibri" panose="020F0502020204030204" pitchFamily="34" charset="0"/>
              </a:rPr>
              <a:t>“And when you fast, do not look gloomy like the hypocrites, for they disfigure their faces that their fasting may be seen by others. Truly, I say to you, they have received their reward.” </a:t>
            </a:r>
            <a:r>
              <a:rPr lang="en-SG" dirty="0" smtClean="0">
                <a:latin typeface="Calibri" panose="020F0502020204030204" pitchFamily="34" charset="0"/>
              </a:rPr>
              <a:t>       						Mt </a:t>
            </a:r>
            <a:r>
              <a:rPr lang="en-SG" dirty="0">
                <a:latin typeface="Calibri" panose="020F0502020204030204" pitchFamily="34" charset="0"/>
              </a:rPr>
              <a:t>6:16 ESV</a:t>
            </a:r>
          </a:p>
          <a:p>
            <a:pPr marL="0" indent="0">
              <a:buNone/>
            </a:pPr>
            <a:r>
              <a:rPr lang="en-SG" b="1" baseline="30000" dirty="0">
                <a:latin typeface="Calibri" panose="020F0502020204030204" pitchFamily="34" charset="0"/>
              </a:rPr>
              <a:t>33 </a:t>
            </a:r>
            <a:r>
              <a:rPr lang="en-SG" dirty="0">
                <a:latin typeface="Calibri" panose="020F0502020204030204" pitchFamily="34" charset="0"/>
              </a:rPr>
              <a:t>And they said to him, “The disciples of John fast often and offer prayers, and so do the disciples of the Pharisees, but yours eat and drink.” </a:t>
            </a:r>
            <a:r>
              <a:rPr lang="en-SG" b="1" baseline="30000" dirty="0">
                <a:latin typeface="Calibri" panose="020F0502020204030204" pitchFamily="34" charset="0"/>
              </a:rPr>
              <a:t>34 </a:t>
            </a:r>
            <a:r>
              <a:rPr lang="en-SG" dirty="0">
                <a:latin typeface="Calibri" panose="020F0502020204030204" pitchFamily="34" charset="0"/>
              </a:rPr>
              <a:t>And Jesus said to them, “Can you make wedding guests fast while the bridegroom is with them? </a:t>
            </a:r>
            <a:r>
              <a:rPr lang="en-SG" b="1" baseline="30000" dirty="0">
                <a:latin typeface="Calibri" panose="020F0502020204030204" pitchFamily="34" charset="0"/>
              </a:rPr>
              <a:t>35 </a:t>
            </a:r>
            <a:r>
              <a:rPr lang="en-SG" dirty="0">
                <a:latin typeface="Calibri" panose="020F0502020204030204" pitchFamily="34" charset="0"/>
              </a:rPr>
              <a:t>The days will come when the bridegroom is taken away from them, and then they will fast in those days.” </a:t>
            </a:r>
            <a:r>
              <a:rPr lang="en-SG" dirty="0" smtClean="0">
                <a:latin typeface="Calibri" panose="020F0502020204030204" pitchFamily="34" charset="0"/>
              </a:rPr>
              <a:t>			Lk </a:t>
            </a:r>
            <a:r>
              <a:rPr lang="en-SG" dirty="0">
                <a:latin typeface="Calibri" panose="020F0502020204030204" pitchFamily="34" charset="0"/>
              </a:rPr>
              <a:t>5:33-35 ESV</a:t>
            </a:r>
          </a:p>
          <a:p>
            <a:pPr marL="0" indent="0">
              <a:buNone/>
            </a:pPr>
            <a:endParaRPr lang="en-SG" dirty="0">
              <a:latin typeface="Calibri" panose="020F0502020204030204" pitchFamily="34" charset="0"/>
            </a:endParaRPr>
          </a:p>
          <a:p>
            <a:pPr marL="0" indent="0">
              <a:buNone/>
            </a:pPr>
            <a:endParaRPr lang="en-SG" dirty="0"/>
          </a:p>
        </p:txBody>
      </p:sp>
    </p:spTree>
    <p:extLst>
      <p:ext uri="{BB962C8B-B14F-4D97-AF65-F5344CB8AC3E}">
        <p14:creationId xmlns:p14="http://schemas.microsoft.com/office/powerpoint/2010/main" val="32779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700CCB-20BA-4760-AB9F-AC3B63ED32E0}">
  <ds:schemaRefs>
    <ds:schemaRef ds:uri="http://purl.org/dc/terms/"/>
    <ds:schemaRef ds:uri="http://schemas.openxmlformats.org/package/2006/metadata/core-properties"/>
    <ds:schemaRef ds:uri="40262f94-9f35-4ac3-9a90-690165a166b7"/>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a4f35948-e619-41b3-aa29-22878b09cfd2"/>
    <ds:schemaRef ds:uri="http://purl.org/dc/elements/1.1/"/>
  </ds:schemaRefs>
</ds:datastoreItem>
</file>

<file path=customXml/itemProps2.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8942AA-0721-4324-BC2C-A3CB43F24E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198</TotalTime>
  <Words>1419</Words>
  <Application>Microsoft Office PowerPoint</Application>
  <PresentationFormat>Custom</PresentationFormat>
  <Paragraphs>92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Constantia</vt:lpstr>
      <vt:lpstr>Wingdings</vt:lpstr>
      <vt:lpstr>Cooking 16x9</vt:lpstr>
      <vt:lpstr>The Discipline of Fasting</vt:lpstr>
      <vt:lpstr>Live to Eat or Eat to Live?</vt:lpstr>
      <vt:lpstr>What is fasting?</vt:lpstr>
      <vt:lpstr>Why do we fast?</vt:lpstr>
      <vt:lpstr>Why do we fast?</vt:lpstr>
      <vt:lpstr>Why do we fast?</vt:lpstr>
      <vt:lpstr>Who can fast?</vt:lpstr>
      <vt:lpstr>Who can fast?</vt:lpstr>
      <vt:lpstr>When can we fast?</vt:lpstr>
      <vt:lpstr>When can we fast?</vt:lpstr>
      <vt:lpstr>Where can we fast?</vt:lpstr>
      <vt:lpstr>How do we go about fasting?</vt:lpstr>
      <vt:lpstr>How do we go about fasting?</vt:lpstr>
      <vt:lpstr>How do we go about fasting?</vt:lpstr>
      <vt:lpstr>How do we go about fasting?</vt:lpstr>
      <vt:lpstr>How do we go about fasting?</vt:lpstr>
      <vt:lpstr>How do we go about fasting?</vt:lpstr>
      <vt:lpstr>How do we go about fasting?</vt:lpstr>
      <vt:lpstr>God’s Chosen Fast</vt:lpstr>
    </vt:vector>
  </TitlesOfParts>
  <Company>MOE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Discipline of Fasting</dc:title>
  <dc:creator>Ang Kheng San Cecil</dc:creator>
  <cp:lastModifiedBy>Ang Kheng San Cecil</cp:lastModifiedBy>
  <cp:revision>18</cp:revision>
  <dcterms:created xsi:type="dcterms:W3CDTF">2018-04-30T13:17:33Z</dcterms:created>
  <dcterms:modified xsi:type="dcterms:W3CDTF">2018-05-01T07:51:11Z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